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40"/>
  </p:notesMasterIdLst>
  <p:sldIdLst>
    <p:sldId id="339" r:id="rId2"/>
    <p:sldId id="340" r:id="rId3"/>
    <p:sldId id="341" r:id="rId4"/>
    <p:sldId id="317" r:id="rId5"/>
    <p:sldId id="315" r:id="rId6"/>
    <p:sldId id="316" r:id="rId7"/>
    <p:sldId id="314" r:id="rId8"/>
    <p:sldId id="329" r:id="rId9"/>
    <p:sldId id="258" r:id="rId10"/>
    <p:sldId id="311" r:id="rId11"/>
    <p:sldId id="259" r:id="rId12"/>
    <p:sldId id="325" r:id="rId13"/>
    <p:sldId id="318" r:id="rId14"/>
    <p:sldId id="320" r:id="rId15"/>
    <p:sldId id="322" r:id="rId16"/>
    <p:sldId id="267" r:id="rId17"/>
    <p:sldId id="276" r:id="rId18"/>
    <p:sldId id="323" r:id="rId19"/>
    <p:sldId id="277" r:id="rId20"/>
    <p:sldId id="279" r:id="rId21"/>
    <p:sldId id="281" r:id="rId22"/>
    <p:sldId id="287" r:id="rId23"/>
    <p:sldId id="282" r:id="rId24"/>
    <p:sldId id="295" r:id="rId25"/>
    <p:sldId id="336" r:id="rId26"/>
    <p:sldId id="270" r:id="rId27"/>
    <p:sldId id="326" r:id="rId28"/>
    <p:sldId id="271" r:id="rId29"/>
    <p:sldId id="272" r:id="rId30"/>
    <p:sldId id="273" r:id="rId31"/>
    <p:sldId id="331" r:id="rId32"/>
    <p:sldId id="288" r:id="rId33"/>
    <p:sldId id="330" r:id="rId34"/>
    <p:sldId id="343" r:id="rId35"/>
    <p:sldId id="344" r:id="rId36"/>
    <p:sldId id="337" r:id="rId37"/>
    <p:sldId id="338" r:id="rId38"/>
    <p:sldId id="3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A0CB-24F5-43FB-894E-65503C5C99D2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E58C1-0FF4-46CF-A85C-D3544D1669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5A25-7220-4BD4-AA83-AE6ACAF1B0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997E99-3A68-48B3-96DC-67B31B1385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41475"/>
            <a:ext cx="38100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3810000" cy="2151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BA7AD9-FB34-40B9-B112-FE8D4DF1E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DC9B8FD7-AF26-4761-ABA2-588B06A1749E}" type="datetimeFigureOut">
              <a:rPr lang="en-IN" smtClean="0"/>
              <a:pPr/>
              <a:t>03-03-2023</a:t>
            </a:fld>
            <a:endParaRPr lang="en-IN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IN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ADA182C6-8B21-491E-8ECA-20F9DACFE23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472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715000"/>
            <a:ext cx="8545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DEPARTMENT </a:t>
            </a:r>
            <a:r>
              <a:rPr lang="en-US" sz="2800" dirty="0" smtClean="0">
                <a:latin typeface="Book Antiqua" panose="02040602050305030304" pitchFamily="18" charset="0"/>
              </a:rPr>
              <a:t>OF ORAL PATHOLOGY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928794" cy="21145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39624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 smtClean="0"/>
              <a:t>Maxillary Sinus</a:t>
            </a:r>
            <a:endParaRPr lang="en-IN" sz="5400" dirty="0"/>
          </a:p>
        </p:txBody>
      </p:sp>
      <p:pic>
        <p:nvPicPr>
          <p:cNvPr id="6" name="Picture 2" descr="untitled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6143636" y="1785926"/>
            <a:ext cx="2538402" cy="210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3970" name="Picture 2" descr="E:\Users\Dr.Shudhanshu Dixit\Desktop\ms\images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841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 bwMode="auto">
          <a:xfrm rot="4751462">
            <a:off x="2243543" y="1774523"/>
            <a:ext cx="1370426" cy="1100381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480" y="2071678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Base</a:t>
            </a:r>
            <a:endParaRPr lang="en-IN" b="1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0430" y="200024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Apex</a:t>
            </a:r>
            <a:endParaRPr lang="en-IN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1705" y="1571612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Zygomatic</a:t>
            </a:r>
            <a:endParaRPr lang="en-US" b="1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bone</a:t>
            </a:r>
            <a:endParaRPr lang="en-IN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5699" y="1925413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nasal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cavity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1800" y="304800"/>
            <a:ext cx="335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solidFill>
                <a:srgbClr val="66FFFF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>
              <a:solidFill>
                <a:srgbClr val="66FFFF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457200" y="1600200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sz="1600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57200" y="2667000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sz="1600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990600" y="1447800"/>
            <a:ext cx="1739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Superior  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2857488" y="1428736"/>
            <a:ext cx="62150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Orbital surface </a:t>
            </a:r>
            <a:r>
              <a:rPr lang="en-US" sz="2400" dirty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infraorbital</a:t>
            </a:r>
            <a:r>
              <a:rPr lang="en-US" sz="2400" dirty="0" smtClean="0">
                <a:latin typeface="Arial" charset="0"/>
                <a:cs typeface="Arial" charset="0"/>
              </a:rPr>
              <a:t> foramen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066800" y="2514600"/>
            <a:ext cx="1347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Inferior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895600" y="24384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Alveolar process of maxilla , root of molar + premolar 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990600" y="3714752"/>
            <a:ext cx="126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Anterior</a:t>
            </a: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3000364" y="3714752"/>
            <a:ext cx="1983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Canine </a:t>
            </a:r>
            <a:r>
              <a:rPr lang="en-US" sz="2400" dirty="0" err="1" smtClean="0">
                <a:latin typeface="Arial" charset="0"/>
                <a:cs typeface="Arial" charset="0"/>
              </a:rPr>
              <a:t>fossa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990600" y="4643446"/>
            <a:ext cx="1417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Arial" charset="0"/>
              </a:rPr>
              <a:t>Posterior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000364" y="4645033"/>
            <a:ext cx="5238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Arial" charset="0"/>
                <a:cs typeface="Arial" charset="0"/>
              </a:rPr>
              <a:t>Infratemporal</a:t>
            </a:r>
            <a:r>
              <a:rPr lang="en-US" sz="2400" dirty="0" smtClean="0">
                <a:latin typeface="Arial" charset="0"/>
                <a:cs typeface="Arial" charset="0"/>
              </a:rPr>
              <a:t> surface/ </a:t>
            </a:r>
            <a:r>
              <a:rPr lang="en-US" sz="2400" dirty="0" err="1" smtClean="0">
                <a:latin typeface="Arial" charset="0"/>
                <a:cs typeface="Arial" charset="0"/>
              </a:rPr>
              <a:t>Pterygopalatine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fossa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457200" y="3919542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sz="1600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457200" y="4857760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 sz="1600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209800" y="381000"/>
            <a:ext cx="632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66FFFF"/>
                </a:solidFill>
                <a:latin typeface="Arial" charset="0"/>
                <a:cs typeface="Arial" charset="0"/>
              </a:rPr>
              <a:t>Wall of maxillary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3970" name="Picture 2" descr="E:\Users\Dr.Shudhanshu Dixit\Desktop\ms\images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841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 bwMode="auto">
          <a:xfrm rot="5400000">
            <a:off x="2227498" y="1546251"/>
            <a:ext cx="1370426" cy="166230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5984" y="1357298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Orbital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surface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000232" y="3214686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Alveolar process 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42910" y="2857496"/>
            <a:ext cx="16209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  <a:latin typeface="Arial" charset="0"/>
                <a:cs typeface="Arial" charset="0"/>
              </a:rPr>
              <a:t>Canine </a:t>
            </a:r>
            <a:r>
              <a:rPr lang="en-US" b="1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fossa</a:t>
            </a: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4657" y="2500306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Pterygopalatine</a:t>
            </a:r>
            <a:r>
              <a:rPr 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fossa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81200"/>
            <a:ext cx="7358114" cy="4114800"/>
          </a:xfrm>
        </p:spPr>
        <p:txBody>
          <a:bodyPr/>
          <a:lstStyle/>
          <a:p>
            <a:r>
              <a:rPr lang="en-US" sz="2800" dirty="0" smtClean="0"/>
              <a:t>Base of the sinus = thinnest</a:t>
            </a:r>
          </a:p>
          <a:p>
            <a:endParaRPr lang="en-US" sz="2800" dirty="0" smtClean="0"/>
          </a:p>
          <a:p>
            <a:r>
              <a:rPr lang="en-US" sz="2800" dirty="0" smtClean="0"/>
              <a:t>Shows a perforation – “</a:t>
            </a:r>
            <a:r>
              <a:rPr lang="en-US" sz="2800" dirty="0" err="1" smtClean="0"/>
              <a:t>ostium</a:t>
            </a:r>
            <a:r>
              <a:rPr lang="en-US" sz="2800" dirty="0" smtClean="0"/>
              <a:t>” – opens at level of middle nasal </a:t>
            </a:r>
            <a:r>
              <a:rPr lang="en-US" sz="2800" dirty="0" err="1" smtClean="0"/>
              <a:t>meatus</a:t>
            </a:r>
            <a:r>
              <a:rPr lang="en-US" sz="2800" dirty="0" smtClean="0"/>
              <a:t> - communicates with nasal cavity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7042" name="Picture 2" descr="E:\Users\Dr.Shudhanshu Dixit\Desktop\ms\images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 bwMode="auto">
          <a:xfrm>
            <a:off x="0" y="3929066"/>
            <a:ext cx="1785918" cy="78581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>
                <a:cs typeface="Times New Roman" pitchFamily="18" charset="0"/>
              </a:rPr>
              <a:t>Anatomical morphology: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641475"/>
            <a:ext cx="4500594" cy="44545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 Size </a:t>
            </a:r>
            <a:r>
              <a:rPr lang="en-US" sz="2400" dirty="0" smtClean="0"/>
              <a:t>varies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  </a:t>
            </a:r>
            <a:r>
              <a:rPr lang="en-US" sz="2400" dirty="0" smtClean="0">
                <a:cs typeface="Times New Roman" pitchFamily="18" charset="0"/>
              </a:rPr>
              <a:t>Asymmetry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 Small in children and grows up with aging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 Average height is about 3.5 </a:t>
            </a:r>
            <a:r>
              <a:rPr lang="en-US" sz="2400" dirty="0" smtClean="0"/>
              <a:t>cm</a:t>
            </a:r>
            <a:r>
              <a:rPr lang="en-US" sz="2400" dirty="0"/>
              <a:t>, depth 3.2 cm and width 2.5 cm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 Capacity of about 15 </a:t>
            </a:r>
            <a:r>
              <a:rPr lang="en-US" sz="2400" dirty="0" smtClean="0"/>
              <a:t>cc (30ml)</a:t>
            </a: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1989" name="Picture 5" descr="5611Z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52" y="0"/>
            <a:ext cx="3286148" cy="3027908"/>
          </a:xfrm>
          <a:noFill/>
          <a:ln/>
        </p:spPr>
      </p:pic>
      <p:pic>
        <p:nvPicPr>
          <p:cNvPr id="41991" name="Picture 7" descr="OrbitSagitta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3320051"/>
            <a:ext cx="3286116" cy="3537949"/>
          </a:xfrm>
          <a:noFill/>
          <a:ln/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428860" y="1571612"/>
            <a:ext cx="4357718" cy="214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571736" y="1714488"/>
            <a:ext cx="5500726" cy="500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>
                <a:cs typeface="Times New Roman" pitchFamily="18" charset="0"/>
              </a:rPr>
              <a:t>Anatomical morphology:</a:t>
            </a:r>
          </a:p>
        </p:txBody>
      </p:sp>
      <p:pic>
        <p:nvPicPr>
          <p:cNvPr id="64516" name="Picture 4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>
          <a:xfrm>
            <a:off x="5029200" y="1412776"/>
            <a:ext cx="3414713" cy="4824536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09600" y="2286000"/>
            <a:ext cx="4178424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dirty="0">
                <a:solidFill>
                  <a:srgbClr val="C7170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√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Divided into several compartments by bony septa 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u="sng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underwood’s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septa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071934" y="3857628"/>
            <a:ext cx="2286016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sz="2800" smtClean="0">
                <a:solidFill>
                  <a:schemeClr val="tx1"/>
                </a:solidFill>
                <a:latin typeface="Comic Sans MS" pitchFamily="66" charset="0"/>
              </a:rPr>
              <a:t>tages in the DEVELOPMENT of MAXILLARY SINUS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192978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3/</a:t>
                      </a:r>
                      <a:r>
                        <a:rPr lang="en-US" baseline="0" dirty="0" smtClean="0"/>
                        <a:t> 12 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</a:t>
                      </a:r>
                      <a:r>
                        <a:rPr lang="en-US" baseline="0" dirty="0" smtClean="0"/>
                        <a:t> pouching in middle meatus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Tubular</a:t>
                      </a:r>
                      <a:r>
                        <a:rPr lang="en-US" baseline="0" dirty="0" smtClean="0"/>
                        <a:t> : 2cm x 1cm x 1cm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Tubular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 years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 of adult 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ovoid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837448"/>
          <a:ext cx="822960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441"/>
                <a:gridCol w="2769080"/>
                <a:gridCol w="2769080"/>
              </a:tblGrid>
              <a:tr h="7924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12 years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Antral floor parallels nasal floor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---------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18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years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Adult size  (4cm x 3cm x 3 cm)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pyramidal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Three microscopically distinct layers surround the space of the maxillary sinus: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Epithelial layer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Basal lamina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Sub epithelial layer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143108" y="357166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HISTOLOGY</a:t>
            </a:r>
          </a:p>
          <a:p>
            <a:endParaRPr lang="en-US" sz="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81200"/>
            <a:ext cx="732951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EPITHELIAL LAYER</a:t>
            </a:r>
          </a:p>
          <a:p>
            <a:endParaRPr lang="en-US" dirty="0" smtClean="0"/>
          </a:p>
          <a:p>
            <a:r>
              <a:rPr lang="en-US" dirty="0" smtClean="0"/>
              <a:t>Lined with </a:t>
            </a:r>
            <a:r>
              <a:rPr lang="en-US" u="sng" dirty="0" smtClean="0"/>
              <a:t>pseudo-stratified columnar ciliated epithelium 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Schneiderian</a:t>
            </a:r>
            <a:r>
              <a:rPr lang="en-US" dirty="0" smtClean="0"/>
              <a:t> membrane”</a:t>
            </a:r>
          </a:p>
          <a:p>
            <a:pPr marL="342900" lvl="1" indent="-342900">
              <a:buClr>
                <a:schemeClr val="hlink"/>
              </a:buClr>
            </a:pPr>
            <a:endParaRPr lang="en-US" dirty="0" smtClean="0">
              <a:latin typeface="Comic Sans MS" pitchFamily="66" charset="0"/>
            </a:endParaRPr>
          </a:p>
          <a:p>
            <a:pPr marL="342900" lvl="1" indent="-342900">
              <a:buClr>
                <a:schemeClr val="hlink"/>
              </a:buClr>
            </a:pPr>
            <a:r>
              <a:rPr lang="en-US" dirty="0" smtClean="0">
                <a:latin typeface="Comic Sans MS" pitchFamily="66" charset="0"/>
              </a:rPr>
              <a:t>Most numerous cell type is the </a:t>
            </a:r>
            <a:r>
              <a:rPr lang="en-US" dirty="0" err="1" smtClean="0">
                <a:latin typeface="Comic Sans MS" pitchFamily="66" charset="0"/>
              </a:rPr>
              <a:t>columunar</a:t>
            </a:r>
            <a:r>
              <a:rPr lang="en-US" dirty="0" smtClean="0">
                <a:latin typeface="Comic Sans MS" pitchFamily="66" charset="0"/>
              </a:rPr>
              <a:t> ciliated cell.</a:t>
            </a:r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2976" y="285728"/>
            <a:ext cx="464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  <a:latin typeface="Comic Sans MS" pitchFamily="66" charset="0"/>
              </a:rPr>
              <a:t>HISTOLOGY</a:t>
            </a:r>
          </a:p>
          <a:p>
            <a:endParaRPr lang="en-US" sz="5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785794"/>
            <a:ext cx="2385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 = false</a:t>
            </a:r>
          </a:p>
          <a:p>
            <a:r>
              <a:rPr lang="en-US" dirty="0" smtClean="0"/>
              <a:t>Stratified = layers</a:t>
            </a:r>
          </a:p>
          <a:p>
            <a:endParaRPr lang="en-US" dirty="0" smtClean="0"/>
          </a:p>
          <a:p>
            <a:r>
              <a:rPr lang="en-US" dirty="0" smtClean="0"/>
              <a:t>Columnar =   length</a:t>
            </a:r>
          </a:p>
          <a:p>
            <a:endParaRPr lang="en-US" dirty="0" smtClean="0"/>
          </a:p>
          <a:p>
            <a:r>
              <a:rPr lang="en-US" dirty="0" smtClean="0"/>
              <a:t>Ciliated = posses cilia</a:t>
            </a:r>
          </a:p>
          <a:p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216000" y="1785132"/>
            <a:ext cx="28575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143000" y="39893"/>
            <a:ext cx="6945086" cy="110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Specific learning Objectives 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381000" y="1322502"/>
          <a:ext cx="7750628" cy="510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43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2303814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27384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823452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5481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Introduction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Definition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Anatomy (anatomical relations)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Histology</a:t>
                      </a:r>
                    </a:p>
                    <a:p>
                      <a:pPr marL="342900" lvl="0" indent="-342900">
                        <a:spcBef>
                          <a:spcPct val="20000"/>
                        </a:spcBef>
                        <a:buFont typeface="Arial" pitchFamily="34" charset="0"/>
                        <a:buChar char="•"/>
                      </a:pP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   Functions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6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smtClean="0"/>
                        <a:t>  Clinical </a:t>
                      </a:r>
                      <a:r>
                        <a:rPr lang="en-US" sz="1600" dirty="0" smtClean="0"/>
                        <a:t>considerations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IN" sz="16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NICE</a:t>
                      </a:r>
                      <a:r>
                        <a:rPr lang="en-US" baseline="0" dirty="0" smtClean="0"/>
                        <a:t> TO</a:t>
                      </a:r>
                      <a:r>
                        <a:rPr lang="en-US" dirty="0" smtClean="0"/>
                        <a:t>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 contrast="30000"/>
          </a:blip>
          <a:srcRect l="8750" t="6667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2952" y="500082"/>
            <a:ext cx="7472386" cy="57150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In addition there are </a:t>
            </a:r>
          </a:p>
          <a:p>
            <a:endParaRPr lang="en-US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Basal cells, 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Columnar nonciliated cells, and 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Mucus producing secretory goblet cells.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" y="1214422"/>
            <a:ext cx="7186634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A ciliated cell </a:t>
            </a:r>
          </a:p>
          <a:p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Cilia are composed of 9 + 1 pairs of microtubules, and they provide the motile apparatus to the sinus epithelium.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Function</a:t>
            </a:r>
            <a:r>
              <a:rPr lang="en-US" dirty="0" smtClean="0">
                <a:latin typeface="Comic Sans MS" pitchFamily="66" charset="0"/>
              </a:rPr>
              <a:t> : </a:t>
            </a:r>
            <a:r>
              <a:rPr lang="en-US" b="1" dirty="0" err="1" smtClean="0">
                <a:latin typeface="Comic Sans MS" pitchFamily="66" charset="0"/>
              </a:rPr>
              <a:t>Ciliary</a:t>
            </a:r>
            <a:r>
              <a:rPr lang="en-US" b="1" dirty="0" smtClean="0">
                <a:latin typeface="Comic Sans MS" pitchFamily="66" charset="0"/>
              </a:rPr>
              <a:t> beating </a:t>
            </a:r>
            <a:r>
              <a:rPr lang="en-US" dirty="0" smtClean="0">
                <a:latin typeface="Comic Sans MS" pitchFamily="66" charset="0"/>
              </a:rPr>
              <a:t>– moves mucous from sinus interior towards the nasal cavity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5972188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	The goblet cell  </a:t>
            </a:r>
            <a:r>
              <a:rPr lang="en-US" dirty="0" smtClean="0">
                <a:latin typeface="Comic Sans MS" pitchFamily="66" charset="0"/>
              </a:rPr>
              <a:t>-  </a:t>
            </a:r>
            <a:r>
              <a:rPr lang="en-US" dirty="0" err="1" smtClean="0">
                <a:latin typeface="Comic Sans MS" pitchFamily="66" charset="0"/>
              </a:rPr>
              <a:t>Secretory</a:t>
            </a:r>
            <a:r>
              <a:rPr lang="en-US" dirty="0" smtClean="0">
                <a:latin typeface="Comic Sans MS" pitchFamily="66" charset="0"/>
              </a:rPr>
              <a:t> cell.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Flask shaped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involved in the synthesis of the </a:t>
            </a:r>
            <a:r>
              <a:rPr lang="en-US" dirty="0" err="1" smtClean="0">
                <a:latin typeface="Comic Sans MS" pitchFamily="66" charset="0"/>
              </a:rPr>
              <a:t>mucosubstances</a:t>
            </a:r>
            <a:r>
              <a:rPr lang="en-US" dirty="0" smtClean="0">
                <a:latin typeface="Comic Sans MS" pitchFamily="66" charset="0"/>
              </a:rPr>
              <a:t>  &amp;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finally release this material onto the epithelial surface by </a:t>
            </a:r>
            <a:r>
              <a:rPr lang="en-US" dirty="0" err="1" smtClean="0">
                <a:latin typeface="Comic Sans MS" pitchFamily="66" charset="0"/>
              </a:rPr>
              <a:t>exocytosis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72198" t="6667" b="65382"/>
          <a:stretch>
            <a:fillRect/>
          </a:stretch>
        </p:blipFill>
        <p:spPr bwMode="auto">
          <a:xfrm>
            <a:off x="6439310" y="0"/>
            <a:ext cx="2704690" cy="2071678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63183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  <a:t>SUBEPITHELIAL LAYER</a:t>
            </a:r>
            <a:b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endParaRPr lang="en-I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7472386" cy="4114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Sub epithelial glands are located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dirty="0" err="1" smtClean="0">
                <a:latin typeface="Comic Sans MS" pitchFamily="66" charset="0"/>
              </a:rPr>
              <a:t>acini</a:t>
            </a:r>
            <a:r>
              <a:rPr lang="en-US" dirty="0" smtClean="0">
                <a:latin typeface="Comic Sans MS" pitchFamily="66" charset="0"/>
              </a:rPr>
              <a:t> of </a:t>
            </a:r>
            <a:r>
              <a:rPr lang="en-US" dirty="0" err="1" smtClean="0">
                <a:latin typeface="Comic Sans MS" pitchFamily="66" charset="0"/>
              </a:rPr>
              <a:t>subepithelial</a:t>
            </a:r>
            <a:r>
              <a:rPr lang="en-US" dirty="0" smtClean="0">
                <a:latin typeface="Comic Sans MS" pitchFamily="66" charset="0"/>
              </a:rPr>
              <a:t> glands contain two types of </a:t>
            </a:r>
            <a:r>
              <a:rPr lang="en-US" dirty="0" err="1" smtClean="0">
                <a:latin typeface="Comic Sans MS" pitchFamily="66" charset="0"/>
              </a:rPr>
              <a:t>secretory</a:t>
            </a:r>
            <a:r>
              <a:rPr lang="en-US" dirty="0" smtClean="0">
                <a:latin typeface="Comic Sans MS" pitchFamily="66" charset="0"/>
              </a:rPr>
              <a:t> cells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Serous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Mucus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The </a:t>
            </a:r>
            <a:r>
              <a:rPr lang="en-US" i="1" dirty="0" err="1" smtClean="0">
                <a:latin typeface="Comic Sans MS" pitchFamily="66" charset="0"/>
              </a:rPr>
              <a:t>myoepithelial</a:t>
            </a:r>
            <a:r>
              <a:rPr lang="en-US" i="1" dirty="0" smtClean="0">
                <a:latin typeface="Comic Sans MS" pitchFamily="66" charset="0"/>
              </a:rPr>
              <a:t> cells </a:t>
            </a:r>
            <a:r>
              <a:rPr lang="en-US" dirty="0" smtClean="0">
                <a:latin typeface="Comic Sans MS" pitchFamily="66" charset="0"/>
              </a:rPr>
              <a:t>surround the </a:t>
            </a:r>
            <a:r>
              <a:rPr lang="en-US" dirty="0" err="1" smtClean="0">
                <a:latin typeface="Comic Sans MS" pitchFamily="66" charset="0"/>
              </a:rPr>
              <a:t>acini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30000" contrast="30000"/>
          </a:blip>
          <a:srcRect l="8750" t="6667" b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9C5DDDB1-DF1F-43B9-BB9B-290409F39BC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371600"/>
          </a:xfrm>
        </p:spPr>
        <p:txBody>
          <a:bodyPr/>
          <a:lstStyle/>
          <a:p>
            <a:pPr algn="l"/>
            <a:r>
              <a:rPr lang="en-US" sz="2800" dirty="0"/>
              <a:t>Blood supply: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28736"/>
            <a:ext cx="7176860" cy="38967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Blood supply 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dirty="0" smtClean="0"/>
              <a:t>Facial</a:t>
            </a:r>
            <a:r>
              <a:rPr lang="en-US" dirty="0"/>
              <a:t>, maxillary, </a:t>
            </a:r>
            <a:r>
              <a:rPr lang="en-US" dirty="0" err="1"/>
              <a:t>infraorbital</a:t>
            </a:r>
            <a:r>
              <a:rPr lang="en-US" dirty="0"/>
              <a:t>, greater </a:t>
            </a:r>
            <a:r>
              <a:rPr lang="en-US" dirty="0" smtClean="0"/>
              <a:t>&amp; </a:t>
            </a:r>
            <a:r>
              <a:rPr lang="en-US" dirty="0"/>
              <a:t>lesser palatine arteries and lateral and posterior nasal branches of </a:t>
            </a:r>
            <a:r>
              <a:rPr lang="en-US" dirty="0" err="1"/>
              <a:t>sphenopalatine</a:t>
            </a:r>
            <a:r>
              <a:rPr lang="en-US" dirty="0"/>
              <a:t> artery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Venous drainage to the anterior facial vein, </a:t>
            </a:r>
            <a:r>
              <a:rPr lang="en-US" dirty="0" err="1"/>
              <a:t>sphenopalatine</a:t>
            </a:r>
            <a:r>
              <a:rPr lang="en-US" dirty="0"/>
              <a:t> vein and </a:t>
            </a:r>
            <a:r>
              <a:rPr lang="en-US" dirty="0" err="1" smtClean="0"/>
              <a:t>pterygopalatine</a:t>
            </a:r>
            <a:r>
              <a:rPr lang="en-US" dirty="0" smtClean="0"/>
              <a:t> </a:t>
            </a:r>
            <a:r>
              <a:rPr lang="en-US" dirty="0"/>
              <a:t>plexus.</a:t>
            </a:r>
          </a:p>
        </p:txBody>
      </p:sp>
      <p:pic>
        <p:nvPicPr>
          <p:cNvPr id="3072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53981"/>
            <a:ext cx="2771800" cy="1804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:\Users\Dr.Shudhanshu Dixit\Desktop\ms\nose-and-paranasal-sinus-5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Nerve supply: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641475"/>
            <a:ext cx="3357586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 </a:t>
            </a:r>
            <a:r>
              <a:rPr lang="en-US" sz="2400" dirty="0" err="1"/>
              <a:t>Infraorbital</a:t>
            </a:r>
            <a:r>
              <a:rPr lang="en-US" sz="2400" dirty="0"/>
              <a:t> nerve.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 </a:t>
            </a:r>
            <a:r>
              <a:rPr lang="en-US" sz="2400" dirty="0"/>
              <a:t> Posterior, middle </a:t>
            </a:r>
            <a:r>
              <a:rPr lang="en-US" sz="2400" dirty="0" smtClean="0"/>
              <a:t>&amp; </a:t>
            </a:r>
            <a:r>
              <a:rPr lang="en-US" sz="2400" dirty="0"/>
              <a:t>anterior superior alveolar nerves.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 </a:t>
            </a:r>
            <a:r>
              <a:rPr lang="en-US" sz="2400" dirty="0"/>
              <a:t> Greater and lesser palatine nerves.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571868" y="1142984"/>
          <a:ext cx="5572132" cy="4752997"/>
        </p:xfrm>
        <a:graphic>
          <a:graphicData uri="http://schemas.openxmlformats.org/presentationml/2006/ole">
            <p:oleObj spid="_x0000_s1026" name="Photo Editor Photo" r:id="rId3" imgW="4048690" imgH="302937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Lymphatic drain:</a:t>
            </a: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lymphatic drain of the sinus is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through </a:t>
            </a:r>
            <a:r>
              <a:rPr lang="en-US" dirty="0"/>
              <a:t>the nose </a:t>
            </a:r>
            <a:r>
              <a:rPr lang="en-US" dirty="0" smtClean="0"/>
              <a:t>(or)</a:t>
            </a:r>
          </a:p>
          <a:p>
            <a:r>
              <a:rPr lang="en-US" dirty="0" smtClean="0"/>
              <a:t>the </a:t>
            </a:r>
            <a:r>
              <a:rPr lang="en-US" dirty="0" err="1"/>
              <a:t>submandibular</a:t>
            </a:r>
            <a:r>
              <a:rPr lang="en-US" dirty="0"/>
              <a:t> lymph 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Definition</a:t>
            </a:r>
          </a:p>
          <a:p>
            <a:r>
              <a:rPr lang="en-US" dirty="0" smtClean="0"/>
              <a:t>Anatomy (anatomical relations)</a:t>
            </a:r>
          </a:p>
          <a:p>
            <a:r>
              <a:rPr lang="en-US" dirty="0" smtClean="0"/>
              <a:t>Histology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Clinical considerations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-142900"/>
            <a:ext cx="8229600" cy="1371600"/>
          </a:xfrm>
        </p:spPr>
        <p:txBody>
          <a:bodyPr/>
          <a:lstStyle/>
          <a:p>
            <a:pPr algn="l"/>
            <a:r>
              <a:rPr lang="en-US" sz="2800" dirty="0" smtClean="0"/>
              <a:t>Functions</a:t>
            </a:r>
            <a:endParaRPr lang="en-US" sz="2800" dirty="0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>
          <a:xfrm>
            <a:off x="285720" y="1671654"/>
            <a:ext cx="7929618" cy="4114800"/>
          </a:xfrm>
        </p:spPr>
        <p:txBody>
          <a:bodyPr/>
          <a:lstStyle/>
          <a:p>
            <a:r>
              <a:rPr lang="en-US" sz="2800" dirty="0" smtClean="0"/>
              <a:t>Following </a:t>
            </a:r>
            <a:r>
              <a:rPr lang="en-US" sz="2800" dirty="0"/>
              <a:t>functions have been proposed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36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Contributes to speech via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voice resonance.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Reduce weight of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skull (lightens the skull)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Humidification &amp; warming of </a:t>
            </a: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inspired air.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Filtration of inspired air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Mucus secreted by goblet cells traps the foreign substances &amp; dust particles</a:t>
            </a: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7686700" cy="4114800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Contribution to olfaction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 Immunologic barrier ( body defense) – secretes immunoglobulin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Protects internal structures (brain &amp; eyeball) from exposure to cold air</a:t>
            </a:r>
          </a:p>
          <a:p>
            <a:pPr>
              <a:buNone/>
            </a:pPr>
            <a:endParaRPr lang="en-US" sz="2800" dirty="0" smtClean="0">
              <a:solidFill>
                <a:schemeClr val="accent1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√ Bactericidal </a:t>
            </a:r>
            <a:r>
              <a:rPr lang="en-US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lysozyme</a:t>
            </a:r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Times New Roman" pitchFamily="18" charset="0"/>
              </a:rPr>
              <a:t> to nasal cavity – antibacterial property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considerations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981200"/>
            <a:ext cx="7215238" cy="41148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Agenesis</a:t>
            </a:r>
            <a:r>
              <a:rPr lang="en-US" sz="2000" dirty="0" smtClean="0">
                <a:latin typeface="Comic Sans MS" pitchFamily="66" charset="0"/>
              </a:rPr>
              <a:t>  : complete absence of sinus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r>
              <a:rPr lang="en-US" sz="2000" b="1" dirty="0" err="1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Aplasia</a:t>
            </a:r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&amp; </a:t>
            </a:r>
            <a:r>
              <a:rPr lang="en-US" sz="2000" b="1" dirty="0" err="1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Hypoplasia</a:t>
            </a:r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( altered development or underdevelopment)</a:t>
            </a: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Supernumerary sinus </a:t>
            </a:r>
            <a:r>
              <a:rPr lang="en-US" sz="2000" dirty="0" smtClean="0">
                <a:latin typeface="Comic Sans MS" pitchFamily="66" charset="0"/>
              </a:rPr>
              <a:t>: 2 completely separated sinus on same side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</a:rPr>
              <a:t>Oro-</a:t>
            </a:r>
            <a:r>
              <a:rPr lang="en-US" sz="2000" b="1" dirty="0" err="1" smtClean="0">
                <a:solidFill>
                  <a:schemeClr val="accent5">
                    <a:lumMod val="90000"/>
                  </a:schemeClr>
                </a:solidFill>
              </a:rPr>
              <a:t>antral</a:t>
            </a:r>
            <a:r>
              <a:rPr lang="en-US" sz="2000" b="1" dirty="0" smtClean="0">
                <a:solidFill>
                  <a:schemeClr val="accent5">
                    <a:lumMod val="90000"/>
                  </a:schemeClr>
                </a:solidFill>
              </a:rPr>
              <a:t> fistula</a:t>
            </a:r>
            <a:r>
              <a:rPr lang="en-US" sz="2000" dirty="0" smtClean="0">
                <a:solidFill>
                  <a:schemeClr val="accent5">
                    <a:lumMod val="90000"/>
                  </a:schemeClr>
                </a:solidFill>
              </a:rPr>
              <a:t>: </a:t>
            </a:r>
            <a:r>
              <a:rPr lang="en-US" sz="2000" dirty="0" smtClean="0"/>
              <a:t>Invasion of the maxillary sinus and establishment of a direct communication with the oral cavity (complication of extraction of maxillary molars)</a:t>
            </a:r>
          </a:p>
          <a:p>
            <a:endParaRPr lang="en-US" sz="2000" b="1" dirty="0" smtClean="0">
              <a:latin typeface="Comic Sans MS" pitchFamily="66" charset="0"/>
            </a:endParaRP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1148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5">
                    <a:lumMod val="90000"/>
                  </a:schemeClr>
                </a:solidFill>
                <a:latin typeface="Comic Sans MS" pitchFamily="66" charset="0"/>
              </a:rPr>
              <a:t>Sinusitis: </a:t>
            </a:r>
            <a:r>
              <a:rPr lang="en-US" sz="2400" b="1" dirty="0" smtClean="0">
                <a:latin typeface="Comic Sans MS" pitchFamily="66" charset="0"/>
              </a:rPr>
              <a:t>Inflammation of sinus mucosa</a:t>
            </a:r>
          </a:p>
          <a:p>
            <a:pPr lvl="1"/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It is often a complication of common cold &amp; is accompanied by a clear nasal discharge or pharyngeal drainage.</a:t>
            </a:r>
          </a:p>
          <a:p>
            <a:pPr lvl="1"/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the stuffiness &amp; nasal discharge increase , </a:t>
            </a:r>
          </a:p>
          <a:p>
            <a:pPr lvl="1"/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400" dirty="0" smtClean="0">
                <a:latin typeface="Comic Sans MS" pitchFamily="66" charset="0"/>
              </a:rPr>
              <a:t>&amp; the patient may complain of pain &amp; tenderness to pressure or swelling over the involved sinus.</a:t>
            </a:r>
          </a:p>
          <a:p>
            <a:endParaRPr lang="en-IN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maxillary sinuses were first illustrated and described by Leonardo </a:t>
            </a:r>
            <a:r>
              <a:rPr lang="en-US" sz="2400" dirty="0" err="1" smtClean="0"/>
              <a:t>da</a:t>
            </a:r>
            <a:r>
              <a:rPr lang="en-US" sz="2400" dirty="0" smtClean="0"/>
              <a:t> Vinci in 1489 </a:t>
            </a:r>
          </a:p>
          <a:p>
            <a:r>
              <a:rPr lang="en-US" sz="2400" dirty="0" smtClean="0"/>
              <a:t>The maxillary sinus, or </a:t>
            </a:r>
            <a:r>
              <a:rPr lang="en-US" sz="2400" dirty="0" err="1" smtClean="0"/>
              <a:t>antrum</a:t>
            </a:r>
            <a:r>
              <a:rPr lang="en-US" sz="2400" dirty="0" smtClean="0"/>
              <a:t> of Highmore, lies within the body of the maxillary bone and is the largest and first to develop of the </a:t>
            </a:r>
            <a:r>
              <a:rPr lang="en-US" sz="2400" dirty="0" err="1" smtClean="0"/>
              <a:t>paranasal</a:t>
            </a:r>
            <a:r>
              <a:rPr lang="en-US" sz="2400" dirty="0" smtClean="0"/>
              <a:t> sinuses. The alveolar process of the maxilla supports the dentition and forms the inferior boundary of the sinus. It is of paramount importance for otolaryngologists, </a:t>
            </a:r>
            <a:r>
              <a:rPr lang="en-US" sz="2400" dirty="0" err="1" smtClean="0"/>
              <a:t>rhinologists</a:t>
            </a:r>
            <a:r>
              <a:rPr lang="en-US" sz="2400" dirty="0" smtClean="0"/>
              <a:t>, oral and maxillofacial surgeons, head and neck and dental and maxillofacial radiologists. 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Maxillary sinus is a pyramidal shape cavity in the body of maxilla </a:t>
            </a:r>
          </a:p>
          <a:p>
            <a:r>
              <a:rPr lang="en-US" dirty="0" smtClean="0"/>
              <a:t>Average capacity of maxillary sinus </a:t>
            </a:r>
            <a:r>
              <a:rPr lang="en-US" smtClean="0"/>
              <a:t>is about 15ml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Maxillary sinus FAQs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maxillary sinus. Add a note on anatomy &amp; structure of sinus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Functions of sinus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Histology of maxillary sinus/sinus epithelium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considerations of maxillary sinus</a:t>
            </a:r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Bhaskar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Orban’s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,Oral Histology and embryology. 11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edition, Mosby 1998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Neville BW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DD ,Allen CM ,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Bouquot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. Oral and maxillofacial pathology , 2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 .Philadelphia W.B. Saunders ;2002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Tencate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Oral Histology development ,structure and function . 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 ,1998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Carranza F.A., Michael G. Newman . Clinical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periodontology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8,9,10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edition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/>
              <a:t>THANKYOU</a:t>
            </a:r>
            <a:endParaRPr lang="en-US" sz="1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:\Users\Dr.Shudhanshu Dixit\Desktop\ms\images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67877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4786322"/>
            <a:ext cx="7656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Sinus = Air filled sacs found in skull bone</a:t>
            </a:r>
          </a:p>
          <a:p>
            <a:r>
              <a:rPr lang="en-US" sz="3200" dirty="0" err="1" smtClean="0"/>
              <a:t>Paranasal</a:t>
            </a:r>
            <a:r>
              <a:rPr lang="en-US" sz="3200" dirty="0" smtClean="0"/>
              <a:t> Sinus = found around nose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57158" y="71414"/>
            <a:ext cx="7772400" cy="1828800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14348" y="1928802"/>
            <a:ext cx="7429552" cy="1752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Cambria" pitchFamily="18" charset="0"/>
              </a:rPr>
              <a:t>It is pneumatic space that is lodged inside the body of maxilla &amp; that communicates  with environment by way of middle nasal </a:t>
            </a:r>
            <a:r>
              <a:rPr lang="en-US" sz="3600" dirty="0" err="1" smtClean="0">
                <a:latin typeface="Cambria" pitchFamily="18" charset="0"/>
              </a:rPr>
              <a:t>meatus</a:t>
            </a:r>
            <a:r>
              <a:rPr lang="en-US" sz="3600" dirty="0" smtClean="0">
                <a:latin typeface="Cambria" pitchFamily="18" charset="0"/>
              </a:rPr>
              <a:t> and nasal vestibule</a:t>
            </a:r>
          </a:p>
          <a:p>
            <a:pPr algn="l"/>
            <a:endParaRPr lang="en-US" sz="2800" dirty="0" smtClean="0">
              <a:latin typeface="Cambria" pitchFamily="18" charset="0"/>
            </a:endParaRPr>
          </a:p>
          <a:p>
            <a:pPr algn="l"/>
            <a:r>
              <a:rPr lang="en-US" sz="2800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Also called  :  </a:t>
            </a:r>
            <a:r>
              <a:rPr lang="en-US" sz="2800" b="1" dirty="0" err="1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Antrum</a:t>
            </a:r>
            <a:r>
              <a:rPr lang="en-US" sz="2800" b="1" dirty="0" smtClean="0">
                <a:solidFill>
                  <a:schemeClr val="accent5">
                    <a:lumMod val="90000"/>
                  </a:schemeClr>
                </a:solidFill>
                <a:latin typeface="Cambria" pitchFamily="18" charset="0"/>
              </a:rPr>
              <a:t> of Highmore</a:t>
            </a:r>
            <a:endParaRPr lang="en-IN" sz="2800" b="1" dirty="0">
              <a:solidFill>
                <a:schemeClr val="accent5">
                  <a:lumMod val="9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4994" name="Picture 2" descr="E:\Users\Dr.Shudhanshu Dixit\Desktop\ms\images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052" descr="2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2465512"/>
            <a:ext cx="9144000" cy="4392488"/>
          </a:xfrm>
          <a:prstGeom prst="rect">
            <a:avLst/>
          </a:prstGeom>
          <a:noFill/>
        </p:spPr>
      </p:pic>
      <p:sp>
        <p:nvSpPr>
          <p:cNvPr id="409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-357214"/>
            <a:ext cx="8229600" cy="1371600"/>
          </a:xfrm>
        </p:spPr>
        <p:txBody>
          <a:bodyPr/>
          <a:lstStyle/>
          <a:p>
            <a:pPr algn="l"/>
            <a:r>
              <a:rPr lang="en-US" sz="2800" dirty="0"/>
              <a:t>Anatomical facts and location:</a:t>
            </a:r>
          </a:p>
        </p:txBody>
      </p:sp>
      <p:sp>
        <p:nvSpPr>
          <p:cNvPr id="40963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642918"/>
            <a:ext cx="8458200" cy="4454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</a:t>
            </a:r>
            <a:r>
              <a:rPr lang="en-US" sz="2400" dirty="0" smtClean="0"/>
              <a:t>		The </a:t>
            </a:r>
            <a:r>
              <a:rPr lang="en-US" sz="2400" dirty="0"/>
              <a:t>largest </a:t>
            </a:r>
            <a:r>
              <a:rPr lang="en-US" sz="2400" dirty="0" err="1"/>
              <a:t>para</a:t>
            </a:r>
            <a:r>
              <a:rPr lang="en-US" sz="2400" dirty="0"/>
              <a:t>-nasal sinuses.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</a:t>
            </a:r>
            <a:r>
              <a:rPr lang="en-US" sz="2400" dirty="0" smtClean="0"/>
              <a:t>		Situated </a:t>
            </a:r>
            <a:r>
              <a:rPr lang="en-US" sz="2400" dirty="0"/>
              <a:t>in the maxilla.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rgbClr val="C71705"/>
                </a:solidFill>
                <a:cs typeface="Times New Roman" pitchFamily="18" charset="0"/>
              </a:rPr>
              <a:t>√</a:t>
            </a:r>
            <a:r>
              <a:rPr lang="en-US" sz="2400" dirty="0"/>
              <a:t> </a:t>
            </a:r>
            <a:r>
              <a:rPr lang="en-US" sz="2400" dirty="0" smtClean="0"/>
              <a:t>		Has </a:t>
            </a:r>
            <a:r>
              <a:rPr lang="en-US" sz="2400" dirty="0"/>
              <a:t>pyramidal shape.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72132" y="1285860"/>
            <a:ext cx="2705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Maxillary Sinus location :</a:t>
            </a:r>
          </a:p>
          <a:p>
            <a:r>
              <a:rPr lang="en-US" dirty="0" smtClean="0"/>
              <a:t>Below cheeks</a:t>
            </a:r>
          </a:p>
          <a:p>
            <a:r>
              <a:rPr lang="en-US" dirty="0" smtClean="0"/>
              <a:t>Above teeth </a:t>
            </a:r>
          </a:p>
          <a:p>
            <a:r>
              <a:rPr lang="en-US" dirty="0" smtClean="0"/>
              <a:t>Sides of nose</a:t>
            </a:r>
            <a:endParaRPr lang="en-IN" dirty="0"/>
          </a:p>
        </p:txBody>
      </p:sp>
      <p:sp>
        <p:nvSpPr>
          <p:cNvPr id="6" name="Isosceles Triangle 5"/>
          <p:cNvSpPr/>
          <p:nvPr/>
        </p:nvSpPr>
        <p:spPr bwMode="auto">
          <a:xfrm rot="15385528">
            <a:off x="2761316" y="2968113"/>
            <a:ext cx="1717172" cy="2329882"/>
          </a:xfrm>
          <a:prstGeom prst="triangle">
            <a:avLst/>
          </a:prstGeom>
          <a:noFill/>
          <a:ln w="76200" cap="flat" cmpd="sng" algn="ctr">
            <a:solidFill>
              <a:schemeClr val="accent5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:\Users\Sharad\Desktop\gulabrao\New Folder\DSC01402.JPG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 l="4543" t="12424" r="6528" b="25993"/>
          <a:stretch>
            <a:fillRect/>
          </a:stretch>
        </p:blipFill>
        <p:spPr bwMode="auto">
          <a:xfrm>
            <a:off x="0" y="928670"/>
            <a:ext cx="9144000" cy="5357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 bwMode="auto">
          <a:xfrm>
            <a:off x="4929190" y="857232"/>
            <a:ext cx="2500330" cy="2000264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19400" y="71414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66FFFF"/>
                </a:solidFill>
                <a:latin typeface="Arial" charset="0"/>
                <a:cs typeface="Arial" charset="0"/>
              </a:rPr>
              <a:t>ANATOMY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200" y="18288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4419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57158" y="1214422"/>
            <a:ext cx="8143932" cy="4114800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cs typeface="Arial" charset="0"/>
              </a:rPr>
              <a:t>Pyramid shape – 4 sided</a:t>
            </a:r>
            <a:endParaRPr lang="en-US" sz="2800" dirty="0" smtClean="0"/>
          </a:p>
          <a:p>
            <a:r>
              <a:rPr lang="en-US" sz="2800" dirty="0" smtClean="0"/>
              <a:t>Horizontal pyramid shaped</a:t>
            </a:r>
          </a:p>
          <a:p>
            <a:pPr lvl="1"/>
            <a:r>
              <a:rPr lang="en-US" sz="2400" dirty="0" smtClean="0"/>
              <a:t>Base</a:t>
            </a:r>
            <a:endParaRPr lang="en-IN" sz="2400" dirty="0" smtClean="0"/>
          </a:p>
          <a:p>
            <a:pPr lvl="1"/>
            <a:r>
              <a:rPr lang="en-US" sz="2400" dirty="0" smtClean="0"/>
              <a:t>Apex</a:t>
            </a:r>
          </a:p>
          <a:p>
            <a:pPr lvl="1"/>
            <a:r>
              <a:rPr lang="en-US" sz="2400" dirty="0" smtClean="0"/>
              <a:t>4 walls (Superior, inferior, posterior, anterior)</a:t>
            </a:r>
          </a:p>
          <a:p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cs typeface="Arial" charset="0"/>
              </a:rPr>
              <a:t>Base : medially towards nasal cavity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Apex : pointed laterally towards body of </a:t>
            </a:r>
            <a:r>
              <a:rPr lang="en-US" sz="2800" dirty="0" err="1" smtClean="0">
                <a:latin typeface="Arial" charset="0"/>
                <a:cs typeface="Arial" charset="0"/>
              </a:rPr>
              <a:t>zygomatic</a:t>
            </a:r>
            <a:r>
              <a:rPr lang="en-US" sz="2800" dirty="0" smtClean="0">
                <a:latin typeface="Arial" charset="0"/>
                <a:cs typeface="Arial" charset="0"/>
              </a:rPr>
              <a:t> bone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3460</TotalTime>
  <Words>1000</Words>
  <Application>Microsoft Office PowerPoint</Application>
  <PresentationFormat>On-screen Show (4:3)</PresentationFormat>
  <Paragraphs>252</Paragraphs>
  <Slides>38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Theme1</vt:lpstr>
      <vt:lpstr>Photo Editor Photo</vt:lpstr>
      <vt:lpstr>Slide 1</vt:lpstr>
      <vt:lpstr>Slide 2</vt:lpstr>
      <vt:lpstr>Content</vt:lpstr>
      <vt:lpstr>Slide 4</vt:lpstr>
      <vt:lpstr>DEFINITION</vt:lpstr>
      <vt:lpstr>Slide 6</vt:lpstr>
      <vt:lpstr>Anatomical facts and location:</vt:lpstr>
      <vt:lpstr>Slide 8</vt:lpstr>
      <vt:lpstr>Slide 9</vt:lpstr>
      <vt:lpstr>Slide 10</vt:lpstr>
      <vt:lpstr>Slide 11</vt:lpstr>
      <vt:lpstr>Slide 12</vt:lpstr>
      <vt:lpstr>Slide 13</vt:lpstr>
      <vt:lpstr>Slide 14</vt:lpstr>
      <vt:lpstr>Anatomical morphology:</vt:lpstr>
      <vt:lpstr>Anatomical morphology:</vt:lpstr>
      <vt:lpstr>Stages in the DEVELOPMENT of MAXILLARY SINUS</vt:lpstr>
      <vt:lpstr>Slide 18</vt:lpstr>
      <vt:lpstr>Slide 19</vt:lpstr>
      <vt:lpstr>Slide 20</vt:lpstr>
      <vt:lpstr>Slide 21</vt:lpstr>
      <vt:lpstr>Slide 22</vt:lpstr>
      <vt:lpstr>Slide 23</vt:lpstr>
      <vt:lpstr>     SUBEPITHELIAL LAYER </vt:lpstr>
      <vt:lpstr>Slide 25</vt:lpstr>
      <vt:lpstr>Blood supply:</vt:lpstr>
      <vt:lpstr>Slide 27</vt:lpstr>
      <vt:lpstr>Nerve supply:</vt:lpstr>
      <vt:lpstr>Lymphatic drain:</vt:lpstr>
      <vt:lpstr>Functions</vt:lpstr>
      <vt:lpstr>Slide 31</vt:lpstr>
      <vt:lpstr>Clinical considerations</vt:lpstr>
      <vt:lpstr>Slide 33</vt:lpstr>
      <vt:lpstr>Summary </vt:lpstr>
      <vt:lpstr>Take home message </vt:lpstr>
      <vt:lpstr>Maxillary sinus FAQs</vt:lpstr>
      <vt:lpstr>Slide 37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shiv</dc:creator>
  <cp:lastModifiedBy>OP</cp:lastModifiedBy>
  <cp:revision>50</cp:revision>
  <dcterms:created xsi:type="dcterms:W3CDTF">2013-02-12T06:03:35Z</dcterms:created>
  <dcterms:modified xsi:type="dcterms:W3CDTF">2023-03-03T10:08:44Z</dcterms:modified>
</cp:coreProperties>
</file>